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_rels/presentation.xml.rels" ContentType="application/vnd.openxmlformats-package.relationships+xml"/>
  <Override PartName="/ppt/media/image8.jpeg" ContentType="image/jpeg"/>
  <Override PartName="/ppt/media/image25.png" ContentType="image/png"/>
  <Override PartName="/ppt/media/image17.png" ContentType="image/png"/>
  <Override PartName="/ppt/media/image2.jpeg" ContentType="image/jpeg"/>
  <Override PartName="/ppt/media/image1.png" ContentType="image/png"/>
  <Override PartName="/ppt/media/image51.png" ContentType="image/png"/>
  <Override PartName="/ppt/media/image36.png" ContentType="image/png"/>
  <Override PartName="/ppt/media/image10.png" ContentType="image/png"/>
  <Override PartName="/ppt/media/image9.jpeg" ContentType="image/jpeg"/>
  <Override PartName="/ppt/media/image35.png" ContentType="image/png"/>
  <Override PartName="/ppt/media/image4.jpeg" ContentType="image/jpeg"/>
  <Override PartName="/ppt/media/image38.png" ContentType="image/png"/>
  <Override PartName="/ppt/media/image11.jpeg" ContentType="image/jpeg"/>
  <Override PartName="/ppt/media/image40.jpeg" ContentType="image/jpeg"/>
  <Override PartName="/ppt/media/image44.png" ContentType="image/png"/>
  <Override PartName="/ppt/media/image6.png" ContentType="image/png"/>
  <Override PartName="/ppt/media/image2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20.png" ContentType="image/png"/>
  <Override PartName="/ppt/media/image5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9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9.jpeg" ContentType="image/jpeg"/>
  <Override PartName="/ppt/media/image22.png" ContentType="image/png"/>
  <Override PartName="/ppt/media/image7.png" ContentType="image/png"/>
  <Override PartName="/ppt/media/image27.png" ContentType="image/png"/>
  <Override PartName="/ppt/media/image48.jpeg" ContentType="image/jpeg"/>
  <Override PartName="/ppt/media/image42.png" ContentType="image/png"/>
  <Override PartName="/ppt/media/image16.jpeg" ContentType="image/jpeg"/>
  <Override PartName="/ppt/media/image43.png" ContentType="image/png"/>
  <Override PartName="/ppt/media/image41.png" ContentType="image/png"/>
  <Override PartName="/ppt/media/image50.png" ContentType="image/png"/>
  <Override PartName="/ppt/media/image18.jpeg" ContentType="image/jpeg"/>
  <Override PartName="/ppt/media/image3.jpeg" ContentType="image/jpeg"/>
  <Override PartName="/ppt/media/image28.png" ContentType="image/png"/>
  <Override PartName="/ppt/media/image45.png" ContentType="image/png"/>
  <Override PartName="/ppt/media/image37.png" ContentType="image/png"/>
  <Override PartName="/ppt/media/image19.png" ContentType="image/png"/>
  <Override PartName="/ppt/media/image52.png" ContentType="image/png"/>
  <Override PartName="/ppt/media/image46.png" ContentType="image/png"/>
  <Override PartName="/ppt/media/image47.png" ContentType="image/png"/>
  <Override PartName="/ppt/media/image30.png" ContentType="image/png"/>
  <Override PartName="/ppt/media/image49.png" ContentType="image/png"/>
  <Override PartName="/ppt/presProps.xml" ContentType="application/vnd.openxmlformats-officedocument.presentationml.presPro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_rels/slide46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39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16.xml.rels" ContentType="application/vnd.openxmlformats-package.relationships+xml"/>
  <Override PartName="/ppt/slides/_rels/slide38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30.xml" ContentType="application/vnd.openxmlformats-officedocument.presentationml.slide+xml"/>
  <Override PartName="/ppt/slides/slide16.xml" ContentType="application/vnd.openxmlformats-officedocument.presentationml.slide+xml"/>
  <Override PartName="/ppt/slides/slide31.xml" ContentType="application/vnd.openxmlformats-officedocument.presentationml.slide+xml"/>
  <Override PartName="/ppt/slides/slide17.xml" ContentType="application/vnd.openxmlformats-officedocument.presentationml.slide+xml"/>
  <Override PartName="/ppt/slides/slide32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44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7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8513285-12ED-442C-8F6F-46A484AD5FA4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97BDDA6C-53D3-4703-AF86-9BCBEF66CD12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957F164A-84AD-4FB2-8572-C9F653363FE3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8B1B4219-2CA2-43BE-AF86-A1229C84DE16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04F44CB1-5EF2-49B4-8754-BCC6711BC5F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0611581A-A332-4805-BCF3-EB152B9C28A0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82FF2C1F-7433-4E1C-AFA6-1E7A559F9E0C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40E56EEF-0CDA-4209-AB42-24D4225C041E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D794B419-C4F8-4ACA-A43C-E30B105861D3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87245C18-BDC4-4299-BB38-EA0101628236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CB49D7B3-5DD6-4566-B3FD-61A683E4E5C4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2B389E18-D587-48A8-B0BB-E35C09637D64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CA428865-328F-49C0-82C9-9118CE6A98CF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34EB8F81-89D0-4CFF-96AD-D5766604F74A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Espace réservé du numéro de diapositive 1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D1E3F145-01B8-4DFB-A6C8-D9C1C539930C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A25219EA-C4BC-4D3D-A3B6-5FA88C5C0753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5FD2AC44-51DD-4EF7-8B93-B50E0D28DC00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19547638-D8E6-42C6-A323-3194FB29BAE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BC2D9EED-48C0-4BA5-928A-52BB07FD8EF2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78A5B71C-49B3-4BD9-BD89-B77F352E684B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891F8F71-E231-466E-969B-0DB11175AB0A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1DF32D69-AB15-43AC-9EA1-05D02690BA07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A20CED4F-40AE-48DE-99C2-0490548E3194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03D73AAF-3CAE-49B1-9F41-1F7F3AD0B77D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1FACB439-5398-4201-AD21-11981EAEEEFD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AFCBC4C8-E4C6-4C16-88B8-075631B4D6A6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F69ADAA5-CB68-45D9-B829-E0227D0A4D39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B8B62DA2-1A52-4C84-BDCE-8EC1AE930AF4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5AD92244-C2C2-4AD9-A1A5-FA00A83F8C50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5CDF2E23-7F02-4CCA-B83E-9516601356EF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CB7F0D2C-566D-45E1-B0ED-C59F213D7B1E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695B2E83-561B-4441-90DA-DD981508BF7B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31A765E1-38E2-4079-83E5-2326F8018BEB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D6D88109-02E9-446B-B146-BA41FA93FA41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85146FDA-24F7-4A2B-A615-5FCF1AB762E2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3E9292DF-8AAA-406A-9518-34756E7DEB4E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F30219B4-052B-46CE-A9F5-B4C225BBE5F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620159DD-FC14-4182-BB8B-E298053F4003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FB34C23E-A9C6-45F8-9996-FAF007BF0FA6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58858116-2EA9-4237-9170-4057D470E25B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7EFF521B-D9EB-4DAC-A5A9-5701682C695C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BEF7B7CE-9A64-4ED3-96F0-C420B24CD16B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B18EBB8B-76BD-455D-A5E8-FABA1575CF39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758AC43A-F939-473A-AFE8-5A534A9A0CBD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4C753B20-B867-4B34-BFD5-8B234160088C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B43979DC-C3A7-4923-9468-AAC5711FC8B9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7090B439-1FDE-430E-BE6E-2BC39C6AA07E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0"/>
              </a:lnSpc>
              <a:tabLst>
                <a:tab algn="l" pos="0"/>
              </a:tabLst>
            </a:pPr>
            <a:fld id="{D2C05606-08BE-4717-A958-53BD5D685D37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473CDD-905D-4050-84A8-1071E35D30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EF69F4-C875-4262-84EC-60815B094F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23D066-87FE-49CE-A329-7D1E89141D5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008135-F496-4DB3-B16B-0C244E1E64D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6BF815-BD4A-4795-A9F5-567ED13B53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6AFE6B-0F4F-4F16-A8A7-C014264F62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13DD00-6AD0-476C-BE56-A05CDC1A90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775A7D9-0AC0-4EF1-8404-CA45C052AB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490872-9A79-470C-9255-417E98520E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C36771-7D12-4796-9A1C-0DDC98320E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0A6DCC-F013-4B7B-80E1-B52629A58A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09042A-D856-4F6A-B1A7-AE433BE361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C59D094-4E1B-4CD6-950B-692A3A4B3E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585B7F3-B53B-4D23-861D-F93D69594B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9E209F-C1A0-4833-93B2-026FD66369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D77F29A-9E8D-4BF6-BFBD-DF16C086164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3B362A-79DE-4F00-8D6C-99A78E9ADC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89B741-FC3D-4D89-833D-1FF4B59108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5B733C-7C04-43F7-8C29-09B3F54504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36564C-D291-47AD-B7BF-DC3CCB7ECB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1E340D-1352-4121-A78D-22619293FA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B10478-5811-4C17-B9BF-D23F57D981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3A121B-3A52-4783-A05D-4B87981D0A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F7BC6B-CB61-433D-B041-AE436D0D28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 anchorCtr="1">
            <a:noAutofit/>
          </a:bodyPr>
          <a:p>
            <a:pPr indent="0" algn="ctr">
              <a:lnSpc>
                <a:spcPct val="0"/>
              </a:lnSpc>
              <a:buNone/>
              <a:tabLst>
                <a:tab algn="l" pos="0"/>
              </a:tabLst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  <a:ea typeface="Microsoft YaHei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898989"/>
                </a:solidFill>
                <a:latin typeface="Calibri"/>
                <a:ea typeface="Segoe UI"/>
              </a:defRPr>
            </a:lvl1pPr>
          </a:lstStyle>
          <a:p>
            <a:pPr indent="0">
              <a:lnSpc>
                <a:spcPct val="0"/>
              </a:lnSpc>
              <a:buNone/>
              <a:tabLst>
                <a:tab algn="l" pos="0"/>
              </a:tabLst>
            </a:pPr>
            <a:r>
              <a:rPr b="0" lang="fr-FR" sz="1200" spc="-1" strike="noStrike">
                <a:solidFill>
                  <a:srgbClr val="898989"/>
                </a:solidFill>
                <a:latin typeface="Calibri"/>
                <a:ea typeface="Segoe UI"/>
              </a:rPr>
              <a:t>&lt;date/time&gt;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898989"/>
                </a:solidFill>
                <a:latin typeface="Calibri"/>
                <a:ea typeface="Segoe UI"/>
              </a:defRPr>
            </a:lvl1pPr>
          </a:lstStyle>
          <a:p>
            <a:pPr indent="0" algn="r">
              <a:lnSpc>
                <a:spcPct val="0"/>
              </a:lnSpc>
              <a:buNone/>
              <a:tabLst>
                <a:tab algn="l" pos="0"/>
              </a:tabLst>
            </a:pPr>
            <a:fld id="{DAFB2E0C-188F-4409-A270-868871076A8A}" type="slidenum">
              <a:rPr b="0" lang="fr-FR" sz="1200" spc="-1" strike="noStrike">
                <a:solidFill>
                  <a:srgbClr val="898989"/>
                </a:solidFill>
                <a:latin typeface="Calibri"/>
                <a:ea typeface="Segoe UI"/>
              </a:rPr>
              <a:t>&lt;number&gt;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Microsoft YaHei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Microsoft YaHei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898989"/>
                </a:solidFill>
                <a:latin typeface="Calibri"/>
                <a:ea typeface="Segoe UI"/>
              </a:defRPr>
            </a:lvl1pPr>
          </a:lstStyle>
          <a:p>
            <a:pPr indent="0">
              <a:lnSpc>
                <a:spcPct val="0"/>
              </a:lnSpc>
              <a:buNone/>
              <a:tabLst>
                <a:tab algn="l" pos="0"/>
              </a:tabLst>
            </a:pPr>
            <a:r>
              <a:rPr b="0" lang="fr-FR" sz="1200" spc="-1" strike="noStrike">
                <a:solidFill>
                  <a:srgbClr val="898989"/>
                </a:solidFill>
                <a:latin typeface="Calibri"/>
                <a:ea typeface="Segoe UI"/>
              </a:rPr>
              <a:t>&lt;date/time&gt;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898989"/>
                </a:solidFill>
                <a:latin typeface="Calibri"/>
                <a:ea typeface="Segoe UI"/>
              </a:defRPr>
            </a:lvl1pPr>
          </a:lstStyle>
          <a:p>
            <a:pPr indent="0" algn="r">
              <a:lnSpc>
                <a:spcPct val="0"/>
              </a:lnSpc>
              <a:buNone/>
              <a:tabLst>
                <a:tab algn="l" pos="0"/>
              </a:tabLst>
            </a:pPr>
            <a:fld id="{F28CD7B1-A55B-4A49-AFFB-9F2D859FF1C0}" type="slidenum">
              <a:rPr b="0" lang="fr-FR" sz="1200" spc="-1" strike="noStrike">
                <a:solidFill>
                  <a:srgbClr val="898989"/>
                </a:solidFill>
                <a:latin typeface="Calibri"/>
                <a:ea typeface="Segoe UI"/>
              </a:rPr>
              <a:t>&lt;number&gt;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3"/>
          <p:cNvSpPr/>
          <p:nvPr/>
        </p:nvSpPr>
        <p:spPr>
          <a:xfrm>
            <a:off x="2799360" y="458280"/>
            <a:ext cx="623232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90" name="PlaceHolder 1"/>
          <p:cNvSpPr/>
          <p:nvPr/>
        </p:nvSpPr>
        <p:spPr>
          <a:xfrm>
            <a:off x="2799360" y="478080"/>
            <a:ext cx="623232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ORAL DE PRÉSENTATION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Rectangle 6"/>
          <p:cNvSpPr/>
          <p:nvPr/>
        </p:nvSpPr>
        <p:spPr>
          <a:xfrm>
            <a:off x="3583080" y="2022480"/>
            <a:ext cx="4616280" cy="1468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92" name="PlaceHolder 1"/>
          <p:cNvSpPr/>
          <p:nvPr/>
        </p:nvSpPr>
        <p:spPr>
          <a:xfrm>
            <a:off x="3641040" y="2273040"/>
            <a:ext cx="4616280" cy="96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Loïc FABIANO &amp; Flavio TAVERNIER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BTS SIO SLAM 2023 – 2024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Établissement : Lycées Bonaparte, Toulon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Image 11" descr=""/>
          <p:cNvPicPr/>
          <p:nvPr/>
        </p:nvPicPr>
        <p:blipFill>
          <a:blip r:embed="rId1"/>
          <a:stretch/>
        </p:blipFill>
        <p:spPr>
          <a:xfrm>
            <a:off x="3033720" y="4285440"/>
            <a:ext cx="1392120" cy="1525680"/>
          </a:xfrm>
          <a:prstGeom prst="rect">
            <a:avLst/>
          </a:prstGeom>
          <a:ln w="0">
            <a:noFill/>
          </a:ln>
        </p:spPr>
      </p:pic>
      <p:pic>
        <p:nvPicPr>
          <p:cNvPr id="94" name="Image 13" descr=""/>
          <p:cNvPicPr/>
          <p:nvPr/>
        </p:nvPicPr>
        <p:blipFill>
          <a:blip r:embed="rId2"/>
          <a:stretch/>
        </p:blipFill>
        <p:spPr>
          <a:xfrm>
            <a:off x="6624000" y="4612680"/>
            <a:ext cx="3444480" cy="87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3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Image 21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49" name="Rectangle 14"/>
          <p:cNvSpPr/>
          <p:nvPr/>
        </p:nvSpPr>
        <p:spPr>
          <a:xfrm>
            <a:off x="4745880" y="1204560"/>
            <a:ext cx="2699640" cy="775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symétrique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Par bloc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 22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51" name="Image 5" descr=""/>
          <p:cNvPicPr/>
          <p:nvPr/>
        </p:nvPicPr>
        <p:blipFill>
          <a:blip r:embed="rId3"/>
          <a:stretch/>
        </p:blipFill>
        <p:spPr>
          <a:xfrm>
            <a:off x="3240000" y="2309400"/>
            <a:ext cx="5347080" cy="291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8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Image 25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54" name="Rectangle 19"/>
          <p:cNvSpPr/>
          <p:nvPr/>
        </p:nvSpPr>
        <p:spPr>
          <a:xfrm>
            <a:off x="4745880" y="1204560"/>
            <a:ext cx="2699640" cy="775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symétrique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Par bloc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Image 26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56" name="Image 5" descr=""/>
          <p:cNvPicPr/>
          <p:nvPr/>
        </p:nvPicPr>
        <p:blipFill>
          <a:blip r:embed="rId3"/>
          <a:stretch/>
        </p:blipFill>
        <p:spPr>
          <a:xfrm>
            <a:off x="3240000" y="2520000"/>
            <a:ext cx="562176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6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Image 23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59" name="Rectangle 17"/>
          <p:cNvSpPr/>
          <p:nvPr/>
        </p:nvSpPr>
        <p:spPr>
          <a:xfrm>
            <a:off x="4299120" y="1121040"/>
            <a:ext cx="3593160" cy="414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symétrique par flux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Image 24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61" name="Image 6" descr=""/>
          <p:cNvPicPr/>
          <p:nvPr/>
        </p:nvPicPr>
        <p:blipFill>
          <a:blip r:embed="rId3"/>
          <a:stretch/>
        </p:blipFill>
        <p:spPr>
          <a:xfrm>
            <a:off x="4547520" y="2364480"/>
            <a:ext cx="3096360" cy="212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Image 17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64" name="Rectangle 8"/>
          <p:cNvSpPr/>
          <p:nvPr/>
        </p:nvSpPr>
        <p:spPr>
          <a:xfrm>
            <a:off x="4644000" y="1197000"/>
            <a:ext cx="2879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asymétrique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Image 18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66" name="Image 6" descr=""/>
          <p:cNvPicPr/>
          <p:nvPr/>
        </p:nvPicPr>
        <p:blipFill>
          <a:blip r:embed="rId3"/>
          <a:stretch/>
        </p:blipFill>
        <p:spPr>
          <a:xfrm>
            <a:off x="3205080" y="2072160"/>
            <a:ext cx="5781600" cy="271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4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Image 17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69" name="Rectangle 8"/>
          <p:cNvSpPr/>
          <p:nvPr/>
        </p:nvSpPr>
        <p:spPr>
          <a:xfrm>
            <a:off x="4644000" y="1197000"/>
            <a:ext cx="2879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asymétrique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Image 18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171" name="ZoneTexte 9"/>
          <p:cNvSpPr/>
          <p:nvPr/>
        </p:nvSpPr>
        <p:spPr>
          <a:xfrm>
            <a:off x="7138800" y="3429000"/>
            <a:ext cx="1997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Méthode RSA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Factorisation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Image 8" descr=""/>
          <p:cNvPicPr/>
          <p:nvPr/>
        </p:nvPicPr>
        <p:blipFill>
          <a:blip r:embed="rId3"/>
          <a:srcRect l="10396" t="0" r="9255" b="0"/>
          <a:stretch/>
        </p:blipFill>
        <p:spPr>
          <a:xfrm>
            <a:off x="2045160" y="2338920"/>
            <a:ext cx="4050360" cy="28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4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Image 17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75" name="Rectangle 8"/>
          <p:cNvSpPr/>
          <p:nvPr/>
        </p:nvSpPr>
        <p:spPr>
          <a:xfrm>
            <a:off x="4644000" y="1197000"/>
            <a:ext cx="2879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asymétrique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Image 18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177" name="ZoneTexte 9"/>
          <p:cNvSpPr/>
          <p:nvPr/>
        </p:nvSpPr>
        <p:spPr>
          <a:xfrm>
            <a:off x="6310440" y="3531600"/>
            <a:ext cx="2220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Méthode ElGamal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Logarithme discret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Image 6" descr=""/>
          <p:cNvPicPr/>
          <p:nvPr/>
        </p:nvPicPr>
        <p:blipFill>
          <a:blip r:embed="rId3"/>
          <a:stretch/>
        </p:blipFill>
        <p:spPr>
          <a:xfrm>
            <a:off x="2800440" y="1776240"/>
            <a:ext cx="2516760" cy="388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9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Image 19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81" name="Rectangle 10"/>
          <p:cNvSpPr/>
          <p:nvPr/>
        </p:nvSpPr>
        <p:spPr>
          <a:xfrm>
            <a:off x="5688000" y="1197000"/>
            <a:ext cx="1115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Hachage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Image 20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83" name="Image 6" descr=""/>
          <p:cNvPicPr/>
          <p:nvPr/>
        </p:nvPicPr>
        <p:blipFill>
          <a:blip r:embed="rId3"/>
          <a:stretch/>
        </p:blipFill>
        <p:spPr>
          <a:xfrm>
            <a:off x="3150360" y="2476440"/>
            <a:ext cx="6190920" cy="1904760"/>
          </a:xfrm>
          <a:prstGeom prst="rect">
            <a:avLst/>
          </a:prstGeom>
          <a:ln w="0">
            <a:noFill/>
          </a:ln>
        </p:spPr>
      </p:pic>
      <p:sp>
        <p:nvSpPr>
          <p:cNvPr id="184" name="ZoneTexte 3"/>
          <p:cNvSpPr/>
          <p:nvPr/>
        </p:nvSpPr>
        <p:spPr>
          <a:xfrm>
            <a:off x="4860000" y="5040000"/>
            <a:ext cx="30600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Méthode Merkel Darmgard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Méthode Keccak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9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Image 19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87" name="Rectangle 10"/>
          <p:cNvSpPr/>
          <p:nvPr/>
        </p:nvSpPr>
        <p:spPr>
          <a:xfrm>
            <a:off x="5688000" y="1197000"/>
            <a:ext cx="1115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Hachage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Image 20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89" name="Image 6" descr=""/>
          <p:cNvPicPr/>
          <p:nvPr/>
        </p:nvPicPr>
        <p:blipFill>
          <a:blip r:embed="rId3"/>
          <a:stretch/>
        </p:blipFill>
        <p:spPr>
          <a:xfrm>
            <a:off x="3714840" y="2147760"/>
            <a:ext cx="4762080" cy="2561760"/>
          </a:xfrm>
          <a:prstGeom prst="rect">
            <a:avLst/>
          </a:prstGeom>
          <a:ln w="0">
            <a:noFill/>
          </a:ln>
        </p:spPr>
      </p:pic>
      <p:sp>
        <p:nvSpPr>
          <p:cNvPr id="190" name="ZoneTexte 9"/>
          <p:cNvSpPr/>
          <p:nvPr/>
        </p:nvSpPr>
        <p:spPr>
          <a:xfrm>
            <a:off x="4443480" y="5009040"/>
            <a:ext cx="36046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Méthode Merkel-Damg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å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Absorption des 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Essorage pour obtenir le hash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9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Image 19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93" name="Rectangle 10"/>
          <p:cNvSpPr/>
          <p:nvPr/>
        </p:nvSpPr>
        <p:spPr>
          <a:xfrm>
            <a:off x="5688000" y="1197000"/>
            <a:ext cx="1115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Hachage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Image 20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95" name="Image 6" descr=""/>
          <p:cNvPicPr/>
          <p:nvPr/>
        </p:nvPicPr>
        <p:blipFill>
          <a:blip r:embed="rId3"/>
          <a:stretch/>
        </p:blipFill>
        <p:spPr>
          <a:xfrm>
            <a:off x="3707640" y="2228760"/>
            <a:ext cx="4776480" cy="2133360"/>
          </a:xfrm>
          <a:prstGeom prst="rect">
            <a:avLst/>
          </a:prstGeom>
          <a:ln w="0">
            <a:noFill/>
          </a:ln>
        </p:spPr>
      </p:pic>
      <p:sp>
        <p:nvSpPr>
          <p:cNvPr id="196" name="ZoneTexte 9"/>
          <p:cNvSpPr/>
          <p:nvPr/>
        </p:nvSpPr>
        <p:spPr>
          <a:xfrm>
            <a:off x="4443480" y="4723200"/>
            <a:ext cx="36046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Méthode Keccak ou de l’éponge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Absorption des 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Essorage pour obtenir le hash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3"/>
          <p:cNvSpPr/>
          <p:nvPr/>
        </p:nvSpPr>
        <p:spPr>
          <a:xfrm>
            <a:off x="290016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99" name="Rectangle 5"/>
          <p:cNvSpPr/>
          <p:nvPr/>
        </p:nvSpPr>
        <p:spPr>
          <a:xfrm>
            <a:off x="4261320" y="1237680"/>
            <a:ext cx="366912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LA CRYPTOGRAPHIE EN CHIFFRES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201" name="Image 6" descr=""/>
          <p:cNvPicPr/>
          <p:nvPr/>
        </p:nvPicPr>
        <p:blipFill>
          <a:blip r:embed="rId3"/>
          <a:stretch/>
        </p:blipFill>
        <p:spPr>
          <a:xfrm>
            <a:off x="5434560" y="2167560"/>
            <a:ext cx="1322280" cy="1322280"/>
          </a:xfrm>
          <a:prstGeom prst="rect">
            <a:avLst/>
          </a:prstGeom>
          <a:ln w="0">
            <a:noFill/>
          </a:ln>
        </p:spPr>
      </p:pic>
      <p:sp>
        <p:nvSpPr>
          <p:cNvPr id="202" name="ZoneTexte 9"/>
          <p:cNvSpPr/>
          <p:nvPr/>
        </p:nvSpPr>
        <p:spPr>
          <a:xfrm>
            <a:off x="1020240" y="3997080"/>
            <a:ext cx="3348000" cy="17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</a:t>
            </a: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symétrique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 par bloc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DES : 64 bits (56 réels)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AES : 128 à 256 bits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</a:t>
            </a: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symétrique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 par flux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RC4 :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1684 bits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A5 :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64 bits (54 réels)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ZoneTexte 9"/>
          <p:cNvSpPr/>
          <p:nvPr/>
        </p:nvSpPr>
        <p:spPr>
          <a:xfrm>
            <a:off x="4582440" y="3997080"/>
            <a:ext cx="33480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</a:t>
            </a: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asymétrique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RSA : 1024 à 4096 bits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ElGamal :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1024 bits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ZoneTexte 9"/>
          <p:cNvSpPr/>
          <p:nvPr/>
        </p:nvSpPr>
        <p:spPr>
          <a:xfrm>
            <a:off x="7797960" y="3997080"/>
            <a:ext cx="334800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par</a:t>
            </a: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 hachage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MD5 : 128 bits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SHA-1 :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160 bits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SHA-2 : 256 à 512 bits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SHA-3 : 256 à 512 bits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3"/>
          <p:cNvSpPr/>
          <p:nvPr/>
        </p:nvSpPr>
        <p:spPr>
          <a:xfrm>
            <a:off x="3523320" y="505080"/>
            <a:ext cx="487152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96" name="PlaceHolder 1"/>
          <p:cNvSpPr/>
          <p:nvPr/>
        </p:nvSpPr>
        <p:spPr>
          <a:xfrm>
            <a:off x="4642560" y="505080"/>
            <a:ext cx="290664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SOMMAIRE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/>
          <p:nvPr/>
        </p:nvSpPr>
        <p:spPr>
          <a:xfrm>
            <a:off x="3976200" y="1649160"/>
            <a:ext cx="3965760" cy="29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Choix du sujet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Qu’est-ce qu’est la cryptographie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Importance de la cryptographie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Invention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La cryptographie en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Image 6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pic>
        <p:nvPicPr>
          <p:cNvPr id="99" name="Image 14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2"/>
          <p:cNvSpPr/>
          <p:nvPr/>
        </p:nvSpPr>
        <p:spPr>
          <a:xfrm>
            <a:off x="4113000" y="4424400"/>
            <a:ext cx="4445640" cy="12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Approche du projet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Choix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Fonctionnement de l’algorithme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Réflexion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3"/>
          <p:cNvSpPr/>
          <p:nvPr/>
        </p:nvSpPr>
        <p:spPr>
          <a:xfrm>
            <a:off x="2913120" y="235440"/>
            <a:ext cx="6365520" cy="864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APPROCHE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07" name="Rectangle 5"/>
          <p:cNvSpPr/>
          <p:nvPr/>
        </p:nvSpPr>
        <p:spPr>
          <a:xfrm>
            <a:off x="3852000" y="927720"/>
            <a:ext cx="44874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Par où est-ce que nous avons commencé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09" name="ZoneTexte 9"/>
          <p:cNvSpPr/>
          <p:nvPr/>
        </p:nvSpPr>
        <p:spPr>
          <a:xfrm>
            <a:off x="6095880" y="3326040"/>
            <a:ext cx="355068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Choix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Fonctionnement de l’algorithme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Réflexion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Outils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 8" descr=""/>
          <p:cNvPicPr/>
          <p:nvPr/>
        </p:nvPicPr>
        <p:blipFill>
          <a:blip r:embed="rId3"/>
          <a:stretch/>
        </p:blipFill>
        <p:spPr>
          <a:xfrm>
            <a:off x="2996280" y="2797920"/>
            <a:ext cx="1711080" cy="171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0"/>
          <p:cNvSpPr/>
          <p:nvPr/>
        </p:nvSpPr>
        <p:spPr>
          <a:xfrm>
            <a:off x="2913120" y="235440"/>
            <a:ext cx="6365520" cy="864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OUTILS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Image 2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13" name="Rectangle 21"/>
          <p:cNvSpPr/>
          <p:nvPr/>
        </p:nvSpPr>
        <p:spPr>
          <a:xfrm>
            <a:off x="3852000" y="927720"/>
            <a:ext cx="44874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Par où est-ce que nous avons commencé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Image 28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15" name="ZoneTexte 4"/>
          <p:cNvSpPr/>
          <p:nvPr/>
        </p:nvSpPr>
        <p:spPr>
          <a:xfrm>
            <a:off x="6660000" y="3086280"/>
            <a:ext cx="355068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Tkinter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Interface graphique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2520000" y="1994040"/>
            <a:ext cx="3657240" cy="358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3"/>
          <p:cNvSpPr/>
          <p:nvPr/>
        </p:nvSpPr>
        <p:spPr>
          <a:xfrm>
            <a:off x="2913120" y="235440"/>
            <a:ext cx="6365520" cy="736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APPROCHE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19" name="Rectangle 5"/>
          <p:cNvSpPr/>
          <p:nvPr/>
        </p:nvSpPr>
        <p:spPr>
          <a:xfrm>
            <a:off x="4606920" y="972360"/>
            <a:ext cx="297792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21" name="ZoneTexte 9"/>
          <p:cNvSpPr/>
          <p:nvPr/>
        </p:nvSpPr>
        <p:spPr>
          <a:xfrm>
            <a:off x="6095880" y="3326040"/>
            <a:ext cx="45471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Quels étapes je réalise en tant qu’humain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Comment les retranscrire à l’ordinateur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Image 6" descr=""/>
          <p:cNvPicPr/>
          <p:nvPr/>
        </p:nvPicPr>
        <p:blipFill>
          <a:blip r:embed="rId3"/>
          <a:stretch/>
        </p:blipFill>
        <p:spPr>
          <a:xfrm>
            <a:off x="3195360" y="2948040"/>
            <a:ext cx="1411200" cy="14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3"/>
          <p:cNvSpPr/>
          <p:nvPr/>
        </p:nvSpPr>
        <p:spPr>
          <a:xfrm>
            <a:off x="2926080" y="23472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25" name="Rectangle 5"/>
          <p:cNvSpPr/>
          <p:nvPr/>
        </p:nvSpPr>
        <p:spPr>
          <a:xfrm>
            <a:off x="5727600" y="1621080"/>
            <a:ext cx="76212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Choix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227" name="Image 2" descr=""/>
          <p:cNvPicPr/>
          <p:nvPr/>
        </p:nvPicPr>
        <p:blipFill>
          <a:blip r:embed="rId3"/>
          <a:stretch/>
        </p:blipFill>
        <p:spPr>
          <a:xfrm>
            <a:off x="2333520" y="3174840"/>
            <a:ext cx="2426040" cy="1385640"/>
          </a:xfrm>
          <a:prstGeom prst="rect">
            <a:avLst/>
          </a:prstGeom>
          <a:ln w="0">
            <a:noFill/>
          </a:ln>
        </p:spPr>
      </p:pic>
      <p:sp>
        <p:nvSpPr>
          <p:cNvPr id="228" name="ZoneTexte 9"/>
          <p:cNvSpPr/>
          <p:nvPr/>
        </p:nvSpPr>
        <p:spPr>
          <a:xfrm>
            <a:off x="6490440" y="3429000"/>
            <a:ext cx="3273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Méthode pionnière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Utilisation militaire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3"/>
          <p:cNvSpPr/>
          <p:nvPr/>
        </p:nvSpPr>
        <p:spPr>
          <a:xfrm>
            <a:off x="2913120" y="23544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31" name="Rectangle 5"/>
          <p:cNvSpPr/>
          <p:nvPr/>
        </p:nvSpPr>
        <p:spPr>
          <a:xfrm>
            <a:off x="4078800" y="1590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1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33" name="ZoneTexte 9"/>
          <p:cNvSpPr/>
          <p:nvPr/>
        </p:nvSpPr>
        <p:spPr>
          <a:xfrm>
            <a:off x="6411240" y="2924640"/>
            <a:ext cx="3403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Parcourir les lettres d’un mot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Boucle ForEach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Image 8" descr=""/>
          <p:cNvPicPr/>
          <p:nvPr/>
        </p:nvPicPr>
        <p:blipFill>
          <a:blip r:embed="rId3"/>
          <a:stretch/>
        </p:blipFill>
        <p:spPr>
          <a:xfrm>
            <a:off x="2377080" y="2523240"/>
            <a:ext cx="3403440" cy="1550880"/>
          </a:xfrm>
          <a:prstGeom prst="rect">
            <a:avLst/>
          </a:prstGeom>
          <a:ln w="0">
            <a:noFill/>
          </a:ln>
        </p:spPr>
      </p:pic>
      <p:pic>
        <p:nvPicPr>
          <p:cNvPr id="235" name="Image 10" descr=""/>
          <p:cNvPicPr/>
          <p:nvPr/>
        </p:nvPicPr>
        <p:blipFill>
          <a:blip r:embed="rId4"/>
          <a:stretch/>
        </p:blipFill>
        <p:spPr>
          <a:xfrm>
            <a:off x="6635520" y="4257360"/>
            <a:ext cx="2955240" cy="166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3"/>
          <p:cNvSpPr/>
          <p:nvPr/>
        </p:nvSpPr>
        <p:spPr>
          <a:xfrm>
            <a:off x="2913120" y="23544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38" name="Rectangle 5"/>
          <p:cNvSpPr/>
          <p:nvPr/>
        </p:nvSpPr>
        <p:spPr>
          <a:xfrm>
            <a:off x="4078800" y="1590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2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40" name="ZoneTexte 9"/>
          <p:cNvSpPr/>
          <p:nvPr/>
        </p:nvSpPr>
        <p:spPr>
          <a:xfrm>
            <a:off x="6095880" y="3429000"/>
            <a:ext cx="3403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Comment inverser les lettres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Documentation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Image 6" descr=""/>
          <p:cNvPicPr/>
          <p:nvPr/>
        </p:nvPicPr>
        <p:blipFill>
          <a:blip r:embed="rId3"/>
          <a:stretch/>
        </p:blipFill>
        <p:spPr>
          <a:xfrm>
            <a:off x="3112920" y="2791080"/>
            <a:ext cx="1931760" cy="193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3"/>
          <p:cNvSpPr/>
          <p:nvPr/>
        </p:nvSpPr>
        <p:spPr>
          <a:xfrm>
            <a:off x="2913120" y="23544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44" name="Rectangle 5"/>
          <p:cNvSpPr/>
          <p:nvPr/>
        </p:nvSpPr>
        <p:spPr>
          <a:xfrm>
            <a:off x="4149360" y="1554840"/>
            <a:ext cx="38930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2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46" name="ZoneTexte 9"/>
          <p:cNvSpPr/>
          <p:nvPr/>
        </p:nvSpPr>
        <p:spPr>
          <a:xfrm>
            <a:off x="4187880" y="2641680"/>
            <a:ext cx="3815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Deux listes de chars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Repérage des lettres basé sur index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Image 10" descr=""/>
          <p:cNvPicPr/>
          <p:nvPr/>
        </p:nvPicPr>
        <p:blipFill>
          <a:blip r:embed="rId3"/>
          <a:stretch/>
        </p:blipFill>
        <p:spPr>
          <a:xfrm>
            <a:off x="1518480" y="3798720"/>
            <a:ext cx="9154440" cy="92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3"/>
          <p:cNvSpPr/>
          <p:nvPr/>
        </p:nvSpPr>
        <p:spPr>
          <a:xfrm>
            <a:off x="2913120" y="23544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50" name="Rectangle 5"/>
          <p:cNvSpPr/>
          <p:nvPr/>
        </p:nvSpPr>
        <p:spPr>
          <a:xfrm>
            <a:off x="3973680" y="1621440"/>
            <a:ext cx="424476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2 bis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52" name="ZoneTexte 9"/>
          <p:cNvSpPr/>
          <p:nvPr/>
        </p:nvSpPr>
        <p:spPr>
          <a:xfrm>
            <a:off x="3855600" y="3769920"/>
            <a:ext cx="4775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Comment générer mes listes avec efficience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Mise en place d’un outils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Image 6" descr=""/>
          <p:cNvPicPr/>
          <p:nvPr/>
        </p:nvPicPr>
        <p:blipFill>
          <a:blip r:embed="rId3"/>
          <a:stretch/>
        </p:blipFill>
        <p:spPr>
          <a:xfrm>
            <a:off x="874080" y="2266200"/>
            <a:ext cx="6450120" cy="1189440"/>
          </a:xfrm>
          <a:prstGeom prst="rect">
            <a:avLst/>
          </a:prstGeom>
          <a:ln w="0">
            <a:noFill/>
          </a:ln>
        </p:spPr>
      </p:pic>
      <p:pic>
        <p:nvPicPr>
          <p:cNvPr id="254" name="Image 9" descr=""/>
          <p:cNvPicPr/>
          <p:nvPr/>
        </p:nvPicPr>
        <p:blipFill>
          <a:blip r:embed="rId4"/>
          <a:stretch/>
        </p:blipFill>
        <p:spPr>
          <a:xfrm>
            <a:off x="4993200" y="4739760"/>
            <a:ext cx="6450120" cy="11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3"/>
          <p:cNvSpPr/>
          <p:nvPr/>
        </p:nvSpPr>
        <p:spPr>
          <a:xfrm>
            <a:off x="2913120" y="23544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57" name="Rectangle 5"/>
          <p:cNvSpPr/>
          <p:nvPr/>
        </p:nvSpPr>
        <p:spPr>
          <a:xfrm>
            <a:off x="4155480" y="1621440"/>
            <a:ext cx="3880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3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59" name="ZoneTexte 9"/>
          <p:cNvSpPr/>
          <p:nvPr/>
        </p:nvSpPr>
        <p:spPr>
          <a:xfrm>
            <a:off x="3470040" y="4157640"/>
            <a:ext cx="329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Récupérer index lettre inverse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Mise en place de l’algorithme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Image 8" descr=""/>
          <p:cNvPicPr/>
          <p:nvPr/>
        </p:nvPicPr>
        <p:blipFill>
          <a:blip r:embed="rId3"/>
          <a:stretch/>
        </p:blipFill>
        <p:spPr>
          <a:xfrm>
            <a:off x="1808280" y="2611800"/>
            <a:ext cx="4884480" cy="1063800"/>
          </a:xfrm>
          <a:prstGeom prst="rect">
            <a:avLst/>
          </a:prstGeom>
          <a:ln w="0">
            <a:noFill/>
          </a:ln>
        </p:spPr>
      </p:pic>
      <p:pic>
        <p:nvPicPr>
          <p:cNvPr id="261" name="Image 11" descr=""/>
          <p:cNvPicPr/>
          <p:nvPr/>
        </p:nvPicPr>
        <p:blipFill>
          <a:blip r:embed="rId4"/>
          <a:stretch/>
        </p:blipFill>
        <p:spPr>
          <a:xfrm>
            <a:off x="7488720" y="2614680"/>
            <a:ext cx="2281320" cy="13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3"/>
          <p:cNvSpPr/>
          <p:nvPr/>
        </p:nvSpPr>
        <p:spPr>
          <a:xfrm>
            <a:off x="2913120" y="23544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64" name="Rectangle 5"/>
          <p:cNvSpPr/>
          <p:nvPr/>
        </p:nvSpPr>
        <p:spPr>
          <a:xfrm>
            <a:off x="4155480" y="1621440"/>
            <a:ext cx="3880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3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66" name="ZoneTexte 9"/>
          <p:cNvSpPr/>
          <p:nvPr/>
        </p:nvSpPr>
        <p:spPr>
          <a:xfrm>
            <a:off x="2913120" y="4390560"/>
            <a:ext cx="329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Récupérer lettre inverse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Mise en place de l’algorithme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Image 13" descr=""/>
          <p:cNvPicPr/>
          <p:nvPr/>
        </p:nvPicPr>
        <p:blipFill>
          <a:blip r:embed="rId3"/>
          <a:stretch/>
        </p:blipFill>
        <p:spPr>
          <a:xfrm>
            <a:off x="1010160" y="2408760"/>
            <a:ext cx="6752520" cy="1385640"/>
          </a:xfrm>
          <a:prstGeom prst="rect">
            <a:avLst/>
          </a:prstGeom>
          <a:ln w="0">
            <a:noFill/>
          </a:ln>
        </p:spPr>
      </p:pic>
      <p:pic>
        <p:nvPicPr>
          <p:cNvPr id="268" name="Image 15" descr=""/>
          <p:cNvPicPr/>
          <p:nvPr/>
        </p:nvPicPr>
        <p:blipFill>
          <a:blip r:embed="rId4"/>
          <a:stretch/>
        </p:blipFill>
        <p:spPr>
          <a:xfrm>
            <a:off x="8036640" y="2408760"/>
            <a:ext cx="1995480" cy="336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2"/>
          <p:cNvSpPr/>
          <p:nvPr/>
        </p:nvSpPr>
        <p:spPr>
          <a:xfrm>
            <a:off x="3956040" y="4012920"/>
            <a:ext cx="427932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Choix du chiffrement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Par où est-ce que nous avons commencé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Fonctionnement de l’algorithme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Inventeurs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Rectangle 5"/>
          <p:cNvSpPr/>
          <p:nvPr/>
        </p:nvSpPr>
        <p:spPr>
          <a:xfrm>
            <a:off x="3523320" y="505080"/>
            <a:ext cx="487152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103" name="PlaceHolder 1"/>
          <p:cNvSpPr/>
          <p:nvPr/>
        </p:nvSpPr>
        <p:spPr>
          <a:xfrm>
            <a:off x="4642560" y="505080"/>
            <a:ext cx="290664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SOMMAIRE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pic>
        <p:nvPicPr>
          <p:cNvPr id="105" name="Image 12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2"/>
          <p:cNvSpPr/>
          <p:nvPr/>
        </p:nvSpPr>
        <p:spPr>
          <a:xfrm>
            <a:off x="3875400" y="1555560"/>
            <a:ext cx="4440600" cy="27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Choix du chiffrement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Par où est-ce que nous avons commencé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Fonctionnement de l’algorithme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Inventeurs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3"/>
          <p:cNvSpPr/>
          <p:nvPr/>
        </p:nvSpPr>
        <p:spPr>
          <a:xfrm>
            <a:off x="2913120" y="23544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71" name="Rectangle 5"/>
          <p:cNvSpPr/>
          <p:nvPr/>
        </p:nvSpPr>
        <p:spPr>
          <a:xfrm>
            <a:off x="4155480" y="1621440"/>
            <a:ext cx="3880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4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73" name="ZoneTexte 9"/>
          <p:cNvSpPr/>
          <p:nvPr/>
        </p:nvSpPr>
        <p:spPr>
          <a:xfrm>
            <a:off x="2913120" y="5442120"/>
            <a:ext cx="329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Concaténation des caractères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Fin de l’algorithme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Image 6" descr=""/>
          <p:cNvPicPr/>
          <p:nvPr/>
        </p:nvPicPr>
        <p:blipFill>
          <a:blip r:embed="rId3"/>
          <a:stretch/>
        </p:blipFill>
        <p:spPr>
          <a:xfrm>
            <a:off x="1132200" y="2130840"/>
            <a:ext cx="6180120" cy="3105360"/>
          </a:xfrm>
          <a:prstGeom prst="rect">
            <a:avLst/>
          </a:prstGeom>
          <a:ln w="0">
            <a:noFill/>
          </a:ln>
        </p:spPr>
      </p:pic>
      <p:pic>
        <p:nvPicPr>
          <p:cNvPr id="275" name="Image 9" descr=""/>
          <p:cNvPicPr/>
          <p:nvPr/>
        </p:nvPicPr>
        <p:blipFill>
          <a:blip r:embed="rId4"/>
          <a:stretch/>
        </p:blipFill>
        <p:spPr>
          <a:xfrm>
            <a:off x="8036640" y="2130840"/>
            <a:ext cx="1685880" cy="363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3"/>
          <p:cNvSpPr/>
          <p:nvPr/>
        </p:nvSpPr>
        <p:spPr>
          <a:xfrm>
            <a:off x="2913120" y="23544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78" name="Rectangle 5"/>
          <p:cNvSpPr/>
          <p:nvPr/>
        </p:nvSpPr>
        <p:spPr>
          <a:xfrm>
            <a:off x="4155480" y="1621440"/>
            <a:ext cx="3880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5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80" name="ZoneTexte 9"/>
          <p:cNvSpPr/>
          <p:nvPr/>
        </p:nvSpPr>
        <p:spPr>
          <a:xfrm>
            <a:off x="3260520" y="5432760"/>
            <a:ext cx="329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Déchiffrement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Algorithme inverse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Image 11" descr=""/>
          <p:cNvPicPr/>
          <p:nvPr/>
        </p:nvPicPr>
        <p:blipFill>
          <a:blip r:embed="rId3"/>
          <a:stretch/>
        </p:blipFill>
        <p:spPr>
          <a:xfrm>
            <a:off x="7844400" y="2117520"/>
            <a:ext cx="1990800" cy="3648240"/>
          </a:xfrm>
          <a:prstGeom prst="rect">
            <a:avLst/>
          </a:prstGeom>
          <a:ln w="0">
            <a:noFill/>
          </a:ln>
        </p:spPr>
      </p:pic>
      <p:pic>
        <p:nvPicPr>
          <p:cNvPr id="282" name="Image 8" descr=""/>
          <p:cNvPicPr/>
          <p:nvPr/>
        </p:nvPicPr>
        <p:blipFill>
          <a:blip r:embed="rId4"/>
          <a:stretch/>
        </p:blipFill>
        <p:spPr>
          <a:xfrm>
            <a:off x="1114560" y="2117520"/>
            <a:ext cx="6172920" cy="294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3"/>
          <p:cNvSpPr/>
          <p:nvPr/>
        </p:nvSpPr>
        <p:spPr>
          <a:xfrm>
            <a:off x="2913120" y="23544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85" name="Rectangle 5"/>
          <p:cNvSpPr/>
          <p:nvPr/>
        </p:nvSpPr>
        <p:spPr>
          <a:xfrm>
            <a:off x="5489640" y="1605960"/>
            <a:ext cx="121212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Invention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87" name="ZoneTexte 9"/>
          <p:cNvSpPr/>
          <p:nvPr/>
        </p:nvSpPr>
        <p:spPr>
          <a:xfrm>
            <a:off x="6584400" y="2587320"/>
            <a:ext cx="209520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Cabbale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Atbash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Hébreu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500 av. J.-C.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Image 9" descr=""/>
          <p:cNvPicPr/>
          <p:nvPr/>
        </p:nvPicPr>
        <p:blipFill>
          <a:blip r:embed="rId3"/>
          <a:stretch/>
        </p:blipFill>
        <p:spPr>
          <a:xfrm>
            <a:off x="2593440" y="2330280"/>
            <a:ext cx="3502080" cy="1755360"/>
          </a:xfrm>
          <a:prstGeom prst="rect">
            <a:avLst/>
          </a:prstGeom>
          <a:ln w="0">
            <a:noFill/>
          </a:ln>
        </p:spPr>
      </p:pic>
      <p:pic>
        <p:nvPicPr>
          <p:cNvPr id="289" name="Image 13" descr=""/>
          <p:cNvPicPr/>
          <p:nvPr/>
        </p:nvPicPr>
        <p:blipFill>
          <a:blip r:embed="rId4"/>
          <a:stretch/>
        </p:blipFill>
        <p:spPr>
          <a:xfrm>
            <a:off x="6095880" y="4140000"/>
            <a:ext cx="3219840" cy="222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91" name="Rectangle 5"/>
          <p:cNvSpPr/>
          <p:nvPr/>
        </p:nvSpPr>
        <p:spPr>
          <a:xfrm>
            <a:off x="5429520" y="1620000"/>
            <a:ext cx="133272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Conclusion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93" name="Rectangle 3"/>
          <p:cNvSpPr/>
          <p:nvPr/>
        </p:nvSpPr>
        <p:spPr>
          <a:xfrm>
            <a:off x="2913120" y="234000"/>
            <a:ext cx="6365520" cy="138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L’ALPHABET INVERSÉ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3"/>
          <a:stretch/>
        </p:blipFill>
        <p:spPr>
          <a:xfrm>
            <a:off x="5122080" y="2322000"/>
            <a:ext cx="2077920" cy="379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3"/>
          <p:cNvSpPr/>
          <p:nvPr/>
        </p:nvSpPr>
        <p:spPr>
          <a:xfrm>
            <a:off x="2926080" y="234720"/>
            <a:ext cx="6365520" cy="736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6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297" name="Rectangle 5"/>
          <p:cNvSpPr/>
          <p:nvPr/>
        </p:nvSpPr>
        <p:spPr>
          <a:xfrm>
            <a:off x="5714640" y="971640"/>
            <a:ext cx="76212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Choix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299" name="ZoneTexte 9"/>
          <p:cNvSpPr/>
          <p:nvPr/>
        </p:nvSpPr>
        <p:spPr>
          <a:xfrm>
            <a:off x="6477480" y="3429000"/>
            <a:ext cx="44092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Algorithme plus complexe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Approfondissement de notions de cours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Image 10" descr=""/>
          <p:cNvPicPr/>
          <p:nvPr/>
        </p:nvPicPr>
        <p:blipFill>
          <a:blip r:embed="rId3"/>
          <a:stretch/>
        </p:blipFill>
        <p:spPr>
          <a:xfrm>
            <a:off x="2745000" y="2696400"/>
            <a:ext cx="2969280" cy="212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03" name="Rectangle 5"/>
          <p:cNvSpPr/>
          <p:nvPr/>
        </p:nvSpPr>
        <p:spPr>
          <a:xfrm>
            <a:off x="4078800" y="996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1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4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305" name="ZoneTexte 9"/>
          <p:cNvSpPr/>
          <p:nvPr/>
        </p:nvSpPr>
        <p:spPr>
          <a:xfrm>
            <a:off x="6411240" y="3179160"/>
            <a:ext cx="34034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Notion de clefs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Nombre premiers entre eux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PGCD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Image 11" descr=""/>
          <p:cNvPicPr/>
          <p:nvPr/>
        </p:nvPicPr>
        <p:blipFill>
          <a:blip r:embed="rId3"/>
          <a:stretch/>
        </p:blipFill>
        <p:spPr>
          <a:xfrm>
            <a:off x="2144880" y="2800080"/>
            <a:ext cx="3867480" cy="169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09" name="Rectangle 5"/>
          <p:cNvSpPr/>
          <p:nvPr/>
        </p:nvSpPr>
        <p:spPr>
          <a:xfrm>
            <a:off x="4078800" y="996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2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311" name="ZoneTexte 9"/>
          <p:cNvSpPr/>
          <p:nvPr/>
        </p:nvSpPr>
        <p:spPr>
          <a:xfrm>
            <a:off x="6411240" y="2924640"/>
            <a:ext cx="3403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Parcourir les lettres d’un mot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Boucle ForEach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2" name="Image 8" descr=""/>
          <p:cNvPicPr/>
          <p:nvPr/>
        </p:nvPicPr>
        <p:blipFill>
          <a:blip r:embed="rId3"/>
          <a:stretch/>
        </p:blipFill>
        <p:spPr>
          <a:xfrm>
            <a:off x="2377080" y="2523240"/>
            <a:ext cx="3403440" cy="1550880"/>
          </a:xfrm>
          <a:prstGeom prst="rect">
            <a:avLst/>
          </a:prstGeom>
          <a:ln w="0">
            <a:noFill/>
          </a:ln>
        </p:spPr>
      </p:pic>
      <p:pic>
        <p:nvPicPr>
          <p:cNvPr id="313" name="Image 10" descr=""/>
          <p:cNvPicPr/>
          <p:nvPr/>
        </p:nvPicPr>
        <p:blipFill>
          <a:blip r:embed="rId4"/>
          <a:stretch/>
        </p:blipFill>
        <p:spPr>
          <a:xfrm>
            <a:off x="6635520" y="4257360"/>
            <a:ext cx="2955240" cy="166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 3"/>
          <p:cNvSpPr/>
          <p:nvPr/>
        </p:nvSpPr>
        <p:spPr>
          <a:xfrm>
            <a:off x="2913120" y="235440"/>
            <a:ext cx="6365520" cy="736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16" name="Rectangle 5"/>
          <p:cNvSpPr/>
          <p:nvPr/>
        </p:nvSpPr>
        <p:spPr>
          <a:xfrm>
            <a:off x="4155480" y="972360"/>
            <a:ext cx="3880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3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318" name="ZoneTexte 9"/>
          <p:cNvSpPr/>
          <p:nvPr/>
        </p:nvSpPr>
        <p:spPr>
          <a:xfrm>
            <a:off x="3470040" y="4157640"/>
            <a:ext cx="329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Récupérer index lettre inverse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Mise en place de l’algorithme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Image 8" descr=""/>
          <p:cNvPicPr/>
          <p:nvPr/>
        </p:nvPicPr>
        <p:blipFill>
          <a:blip r:embed="rId3"/>
          <a:stretch/>
        </p:blipFill>
        <p:spPr>
          <a:xfrm>
            <a:off x="1808280" y="2611800"/>
            <a:ext cx="4884480" cy="1063800"/>
          </a:xfrm>
          <a:prstGeom prst="rect">
            <a:avLst/>
          </a:prstGeom>
          <a:ln w="0">
            <a:noFill/>
          </a:ln>
        </p:spPr>
      </p:pic>
      <p:pic>
        <p:nvPicPr>
          <p:cNvPr id="320" name="Image 11" descr=""/>
          <p:cNvPicPr/>
          <p:nvPr/>
        </p:nvPicPr>
        <p:blipFill>
          <a:blip r:embed="rId4"/>
          <a:stretch/>
        </p:blipFill>
        <p:spPr>
          <a:xfrm>
            <a:off x="7488720" y="2614680"/>
            <a:ext cx="2281320" cy="13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23" name="Rectangle 5"/>
          <p:cNvSpPr/>
          <p:nvPr/>
        </p:nvSpPr>
        <p:spPr>
          <a:xfrm>
            <a:off x="4078800" y="996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4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4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325" name="ZoneTexte 9"/>
          <p:cNvSpPr/>
          <p:nvPr/>
        </p:nvSpPr>
        <p:spPr>
          <a:xfrm>
            <a:off x="4394160" y="3721680"/>
            <a:ext cx="3403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Fonction affine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clefA * nbChars + clefB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Image 9" descr=""/>
          <p:cNvPicPr/>
          <p:nvPr/>
        </p:nvPicPr>
        <p:blipFill>
          <a:blip r:embed="rId3"/>
          <a:stretch/>
        </p:blipFill>
        <p:spPr>
          <a:xfrm>
            <a:off x="3203280" y="2588760"/>
            <a:ext cx="5785200" cy="65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29" name="Rectangle 5"/>
          <p:cNvSpPr/>
          <p:nvPr/>
        </p:nvSpPr>
        <p:spPr>
          <a:xfrm>
            <a:off x="4078800" y="996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5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331" name="ZoneTexte 9"/>
          <p:cNvSpPr/>
          <p:nvPr/>
        </p:nvSpPr>
        <p:spPr>
          <a:xfrm>
            <a:off x="3798720" y="3722040"/>
            <a:ext cx="45943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Modulo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Index après fonction affine modulo nbChars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2" name="Image 7" descr=""/>
          <p:cNvPicPr/>
          <p:nvPr/>
        </p:nvPicPr>
        <p:blipFill>
          <a:blip r:embed="rId3"/>
          <a:stretch/>
        </p:blipFill>
        <p:spPr>
          <a:xfrm>
            <a:off x="3750840" y="2659320"/>
            <a:ext cx="4690080" cy="65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5"/>
          <p:cNvSpPr/>
          <p:nvPr/>
        </p:nvSpPr>
        <p:spPr>
          <a:xfrm>
            <a:off x="290016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09" name="Rectangle 7"/>
          <p:cNvSpPr/>
          <p:nvPr/>
        </p:nvSpPr>
        <p:spPr>
          <a:xfrm>
            <a:off x="5112360" y="1240560"/>
            <a:ext cx="19670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CHOIX DU SUJET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Image 4" descr=""/>
          <p:cNvPicPr/>
          <p:nvPr/>
        </p:nvPicPr>
        <p:blipFill>
          <a:blip r:embed="rId2"/>
          <a:stretch/>
        </p:blipFill>
        <p:spPr>
          <a:xfrm>
            <a:off x="1980000" y="2880000"/>
            <a:ext cx="2429640" cy="1619640"/>
          </a:xfrm>
          <a:prstGeom prst="rect">
            <a:avLst/>
          </a:prstGeom>
          <a:ln w="0">
            <a:noFill/>
          </a:ln>
        </p:spPr>
      </p:pic>
      <p:sp>
        <p:nvSpPr>
          <p:cNvPr id="111" name="ZoneTexte 1"/>
          <p:cNvSpPr/>
          <p:nvPr/>
        </p:nvSpPr>
        <p:spPr>
          <a:xfrm>
            <a:off x="4992840" y="3362040"/>
            <a:ext cx="4173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Approfondissement des connaissances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Enrichissement du CV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Image 1" descr=""/>
          <p:cNvPicPr/>
          <p:nvPr/>
        </p:nvPicPr>
        <p:blipFill>
          <a:blip r:embed="rId3"/>
          <a:stretch/>
        </p:blipFill>
        <p:spPr>
          <a:xfrm>
            <a:off x="684000" y="559080"/>
            <a:ext cx="672120" cy="73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35" name="Rectangle 5"/>
          <p:cNvSpPr/>
          <p:nvPr/>
        </p:nvSpPr>
        <p:spPr>
          <a:xfrm>
            <a:off x="4078800" y="996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6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6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337" name="ZoneTexte 9"/>
          <p:cNvSpPr/>
          <p:nvPr/>
        </p:nvSpPr>
        <p:spPr>
          <a:xfrm>
            <a:off x="4689720" y="3639240"/>
            <a:ext cx="28119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Récupérer lettre chiffrée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Image 8" descr=""/>
          <p:cNvPicPr/>
          <p:nvPr/>
        </p:nvPicPr>
        <p:blipFill>
          <a:blip r:embed="rId3"/>
          <a:stretch/>
        </p:blipFill>
        <p:spPr>
          <a:xfrm>
            <a:off x="1773360" y="2588760"/>
            <a:ext cx="8645040" cy="75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41" name="Rectangle 5"/>
          <p:cNvSpPr/>
          <p:nvPr/>
        </p:nvSpPr>
        <p:spPr>
          <a:xfrm>
            <a:off x="4078800" y="996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6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343" name="ZoneTexte 9"/>
          <p:cNvSpPr/>
          <p:nvPr/>
        </p:nvSpPr>
        <p:spPr>
          <a:xfrm>
            <a:off x="5167440" y="4936680"/>
            <a:ext cx="18568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Concaténation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Image 7" descr=""/>
          <p:cNvPicPr/>
          <p:nvPr/>
        </p:nvPicPr>
        <p:blipFill>
          <a:blip r:embed="rId3"/>
          <a:stretch/>
        </p:blipFill>
        <p:spPr>
          <a:xfrm>
            <a:off x="2842920" y="2152440"/>
            <a:ext cx="6506280" cy="255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47" name="Rectangle 5"/>
          <p:cNvSpPr/>
          <p:nvPr/>
        </p:nvSpPr>
        <p:spPr>
          <a:xfrm>
            <a:off x="4078800" y="996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7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349" name="ZoneTexte 9"/>
          <p:cNvSpPr/>
          <p:nvPr/>
        </p:nvSpPr>
        <p:spPr>
          <a:xfrm>
            <a:off x="5167440" y="4620600"/>
            <a:ext cx="1856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Déchiffrement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Difficile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Image 8" descr=""/>
          <p:cNvPicPr/>
          <p:nvPr/>
        </p:nvPicPr>
        <p:blipFill>
          <a:blip r:embed="rId3"/>
          <a:stretch/>
        </p:blipFill>
        <p:spPr>
          <a:xfrm>
            <a:off x="4268520" y="1841760"/>
            <a:ext cx="3654360" cy="23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53" name="Rectangle 5"/>
          <p:cNvSpPr/>
          <p:nvPr/>
        </p:nvSpPr>
        <p:spPr>
          <a:xfrm>
            <a:off x="4078800" y="996480"/>
            <a:ext cx="40338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Découpage des problèmes : étape 7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sp>
        <p:nvSpPr>
          <p:cNvPr id="355" name="ZoneTexte 9"/>
          <p:cNvSpPr/>
          <p:nvPr/>
        </p:nvSpPr>
        <p:spPr>
          <a:xfrm>
            <a:off x="3899520" y="3862800"/>
            <a:ext cx="4392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Inversion du processus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Comment retrouver l’index de départ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Image 7" descr=""/>
          <p:cNvPicPr/>
          <p:nvPr/>
        </p:nvPicPr>
        <p:blipFill>
          <a:blip r:embed="rId3"/>
          <a:stretch/>
        </p:blipFill>
        <p:spPr>
          <a:xfrm>
            <a:off x="3092400" y="2285280"/>
            <a:ext cx="6006600" cy="126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59" name="Rectangle 5"/>
          <p:cNvSpPr/>
          <p:nvPr/>
        </p:nvSpPr>
        <p:spPr>
          <a:xfrm>
            <a:off x="5488200" y="928080"/>
            <a:ext cx="12150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Invention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361" name="Image 7" descr=""/>
          <p:cNvPicPr/>
          <p:nvPr/>
        </p:nvPicPr>
        <p:blipFill>
          <a:blip r:embed="rId3"/>
          <a:stretch/>
        </p:blipFill>
        <p:spPr>
          <a:xfrm>
            <a:off x="4973040" y="1797840"/>
            <a:ext cx="2031120" cy="2031120"/>
          </a:xfrm>
          <a:prstGeom prst="rect">
            <a:avLst/>
          </a:prstGeom>
          <a:ln w="0">
            <a:noFill/>
          </a:ln>
        </p:spPr>
      </p:pic>
      <p:sp>
        <p:nvSpPr>
          <p:cNvPr id="362" name="ZoneTexte 9"/>
          <p:cNvSpPr/>
          <p:nvPr/>
        </p:nvSpPr>
        <p:spPr>
          <a:xfrm>
            <a:off x="3899520" y="4535280"/>
            <a:ext cx="4392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Créateur inconnu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Comment retrouver l’index de départ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AFFINE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65" name="Rectangle 5"/>
          <p:cNvSpPr/>
          <p:nvPr/>
        </p:nvSpPr>
        <p:spPr>
          <a:xfrm>
            <a:off x="5488200" y="928080"/>
            <a:ext cx="133272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Conclusion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367" name="" descr=""/>
          <p:cNvPicPr/>
          <p:nvPr/>
        </p:nvPicPr>
        <p:blipFill>
          <a:blip r:embed="rId3"/>
          <a:stretch/>
        </p:blipFill>
        <p:spPr>
          <a:xfrm>
            <a:off x="5040000" y="1620000"/>
            <a:ext cx="2773440" cy="45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CRYPTOGRAPHIE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9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370" name="Rectangle 5"/>
          <p:cNvSpPr/>
          <p:nvPr/>
        </p:nvSpPr>
        <p:spPr>
          <a:xfrm>
            <a:off x="5488200" y="928080"/>
            <a:ext cx="133272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Conclusion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Image 10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372" name="" descr=""/>
          <p:cNvPicPr/>
          <p:nvPr/>
        </p:nvPicPr>
        <p:blipFill>
          <a:blip r:embed="rId3"/>
          <a:stretch/>
        </p:blipFill>
        <p:spPr>
          <a:xfrm>
            <a:off x="3997080" y="1921320"/>
            <a:ext cx="4642920" cy="309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3"/>
          <p:cNvSpPr/>
          <p:nvPr/>
        </p:nvSpPr>
        <p:spPr>
          <a:xfrm>
            <a:off x="2913120" y="235440"/>
            <a:ext cx="6365520" cy="845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FIN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1"/>
          <p:cNvSpPr/>
          <p:nvPr/>
        </p:nvSpPr>
        <p:spPr>
          <a:xfrm>
            <a:off x="3613680" y="2095560"/>
            <a:ext cx="4616280" cy="96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 anchorCtr="1">
            <a:noAutofit/>
          </a:bodyPr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Loïc FABIANO &amp; Flavio TAVERNIER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BTS SIO SLAM 2023 – 2024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Établissement : Lycées Bonaparte, Toulon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5" name="Image 11" descr=""/>
          <p:cNvPicPr/>
          <p:nvPr/>
        </p:nvPicPr>
        <p:blipFill>
          <a:blip r:embed="rId1"/>
          <a:stretch/>
        </p:blipFill>
        <p:spPr>
          <a:xfrm>
            <a:off x="3033720" y="4285440"/>
            <a:ext cx="1392120" cy="1525680"/>
          </a:xfrm>
          <a:prstGeom prst="rect">
            <a:avLst/>
          </a:prstGeom>
          <a:ln w="0">
            <a:noFill/>
          </a:ln>
        </p:spPr>
      </p:pic>
      <p:pic>
        <p:nvPicPr>
          <p:cNvPr id="376" name="Image 13" descr=""/>
          <p:cNvPicPr/>
          <p:nvPr/>
        </p:nvPicPr>
        <p:blipFill>
          <a:blip r:embed="rId2"/>
          <a:stretch/>
        </p:blipFill>
        <p:spPr>
          <a:xfrm>
            <a:off x="6624000" y="4612680"/>
            <a:ext cx="3444480" cy="87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3"/>
          <p:cNvSpPr/>
          <p:nvPr/>
        </p:nvSpPr>
        <p:spPr>
          <a:xfrm>
            <a:off x="290016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5"/>
          <p:cNvSpPr/>
          <p:nvPr/>
        </p:nvSpPr>
        <p:spPr>
          <a:xfrm>
            <a:off x="5374080" y="1240560"/>
            <a:ext cx="144360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INVENTION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Image 5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17" name="Image 5" descr=""/>
          <p:cNvPicPr/>
          <p:nvPr/>
        </p:nvPicPr>
        <p:blipFill>
          <a:blip r:embed="rId3"/>
          <a:stretch/>
        </p:blipFill>
        <p:spPr>
          <a:xfrm>
            <a:off x="1980000" y="2700000"/>
            <a:ext cx="2699640" cy="2699640"/>
          </a:xfrm>
          <a:prstGeom prst="rect">
            <a:avLst/>
          </a:prstGeom>
          <a:ln w="0">
            <a:noFill/>
          </a:ln>
        </p:spPr>
      </p:pic>
      <p:sp>
        <p:nvSpPr>
          <p:cNvPr id="118" name="ZoneTexte 2"/>
          <p:cNvSpPr/>
          <p:nvPr/>
        </p:nvSpPr>
        <p:spPr>
          <a:xfrm>
            <a:off x="5366520" y="3780000"/>
            <a:ext cx="41731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3300-3200 av. J.-C.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Leon Battista Alberti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messages de guerre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3"/>
          <p:cNvSpPr/>
          <p:nvPr/>
        </p:nvSpPr>
        <p:spPr>
          <a:xfrm>
            <a:off x="290016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21" name="Rectangle 5"/>
          <p:cNvSpPr/>
          <p:nvPr/>
        </p:nvSpPr>
        <p:spPr>
          <a:xfrm>
            <a:off x="3240000" y="1240560"/>
            <a:ext cx="5219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457200">
              <a:lnSpc>
                <a:spcPct val="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QU’EST-CE QU’EST LA CRYPTOGRAPHIE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Image 7" descr=""/>
          <p:cNvPicPr/>
          <p:nvPr/>
        </p:nvPicPr>
        <p:blipFill>
          <a:blip r:embed="rId2"/>
          <a:stretch/>
        </p:blipFill>
        <p:spPr>
          <a:xfrm>
            <a:off x="2900160" y="2909160"/>
            <a:ext cx="3202920" cy="1601280"/>
          </a:xfrm>
          <a:prstGeom prst="rect">
            <a:avLst/>
          </a:prstGeom>
          <a:ln w="0">
            <a:noFill/>
          </a:ln>
        </p:spPr>
      </p:pic>
      <p:sp>
        <p:nvSpPr>
          <p:cNvPr id="123" name="ZoneTexte 9"/>
          <p:cNvSpPr/>
          <p:nvPr/>
        </p:nvSpPr>
        <p:spPr>
          <a:xfrm>
            <a:off x="6365880" y="3248640"/>
            <a:ext cx="32731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de messages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Déchiffrement de messages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Microsoft YaHei"/>
              </a:rPr>
              <a:t>Principes mathématiques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Image 3" descr=""/>
          <p:cNvPicPr/>
          <p:nvPr/>
        </p:nvPicPr>
        <p:blipFill>
          <a:blip r:embed="rId3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3"/>
          <p:cNvSpPr/>
          <p:nvPr/>
        </p:nvSpPr>
        <p:spPr>
          <a:xfrm>
            <a:off x="290016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27" name="Rectangle 5"/>
          <p:cNvSpPr/>
          <p:nvPr/>
        </p:nvSpPr>
        <p:spPr>
          <a:xfrm>
            <a:off x="3960720" y="1240560"/>
            <a:ext cx="426996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L’IMPORTANCE DE LA CRYPTOGRAPHIE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8" name="Groupe 10"/>
          <p:cNvGrpSpPr/>
          <p:nvPr/>
        </p:nvGrpSpPr>
        <p:grpSpPr>
          <a:xfrm>
            <a:off x="2646000" y="2720880"/>
            <a:ext cx="2417760" cy="2436120"/>
            <a:chOff x="2646000" y="2720880"/>
            <a:chExt cx="2417760" cy="2436120"/>
          </a:xfrm>
        </p:grpSpPr>
        <p:pic>
          <p:nvPicPr>
            <p:cNvPr id="129" name="Image 7" descr=""/>
            <p:cNvPicPr/>
            <p:nvPr/>
          </p:nvPicPr>
          <p:blipFill>
            <a:blip r:embed="rId2"/>
            <a:stretch/>
          </p:blipFill>
          <p:spPr>
            <a:xfrm>
              <a:off x="2646000" y="2720880"/>
              <a:ext cx="2417760" cy="2093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0" name="Image 2" descr=""/>
            <p:cNvPicPr/>
            <p:nvPr/>
          </p:nvPicPr>
          <p:blipFill>
            <a:blip r:embed="rId3"/>
            <a:stretch/>
          </p:blipFill>
          <p:spPr>
            <a:xfrm rot="2217600">
              <a:off x="3943440" y="4305240"/>
              <a:ext cx="1045800" cy="5972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1" name="Image 9" descr=""/>
          <p:cNvPicPr/>
          <p:nvPr/>
        </p:nvPicPr>
        <p:blipFill>
          <a:blip r:embed="rId4"/>
          <a:stretch/>
        </p:blipFill>
        <p:spPr>
          <a:xfrm>
            <a:off x="6870600" y="2920320"/>
            <a:ext cx="2675160" cy="1783080"/>
          </a:xfrm>
          <a:prstGeom prst="rect">
            <a:avLst/>
          </a:prstGeom>
          <a:ln w="0">
            <a:noFill/>
          </a:ln>
        </p:spPr>
      </p:pic>
      <p:pic>
        <p:nvPicPr>
          <p:cNvPr id="132" name="Image 4" descr=""/>
          <p:cNvPicPr/>
          <p:nvPr/>
        </p:nvPicPr>
        <p:blipFill>
          <a:blip r:embed="rId5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3"/>
          <p:cNvSpPr/>
          <p:nvPr/>
        </p:nvSpPr>
        <p:spPr>
          <a:xfrm>
            <a:off x="290016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Image 7" descr=""/>
          <p:cNvPicPr/>
          <p:nvPr/>
        </p:nvPicPr>
        <p:blipFill>
          <a:blip r:embed="rId1"/>
          <a:stretch/>
        </p:blipFill>
        <p:spPr>
          <a:xfrm>
            <a:off x="1004688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35" name="Rectangle 5"/>
          <p:cNvSpPr/>
          <p:nvPr/>
        </p:nvSpPr>
        <p:spPr>
          <a:xfrm>
            <a:off x="5523120" y="1240560"/>
            <a:ext cx="114516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NORMES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Image 8" descr=""/>
          <p:cNvPicPr/>
          <p:nvPr/>
        </p:nvPicPr>
        <p:blipFill>
          <a:blip r:embed="rId2"/>
          <a:stretch/>
        </p:blipFill>
        <p:spPr>
          <a:xfrm>
            <a:off x="68400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37" name="Image 5" descr=""/>
          <p:cNvPicPr/>
          <p:nvPr/>
        </p:nvPicPr>
        <p:blipFill>
          <a:blip r:embed="rId3"/>
          <a:stretch/>
        </p:blipFill>
        <p:spPr>
          <a:xfrm>
            <a:off x="4565880" y="2112480"/>
            <a:ext cx="3059640" cy="172116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15"/>
          <p:cNvSpPr/>
          <p:nvPr/>
        </p:nvSpPr>
        <p:spPr>
          <a:xfrm>
            <a:off x="4385880" y="4277160"/>
            <a:ext cx="3419640" cy="1082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343080" indent="-34308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symétrique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asymétrique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hachage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"/>
          <p:cNvSpPr/>
          <p:nvPr/>
        </p:nvSpPr>
        <p:spPr>
          <a:xfrm>
            <a:off x="2900520" y="470160"/>
            <a:ext cx="6391440" cy="770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Microsoft YaHei"/>
              </a:rPr>
              <a:t>PRÉSENTATION DU PROJET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Image 15" descr=""/>
          <p:cNvPicPr/>
          <p:nvPr/>
        </p:nvPicPr>
        <p:blipFill>
          <a:blip r:embed="rId1"/>
          <a:stretch/>
        </p:blipFill>
        <p:spPr>
          <a:xfrm>
            <a:off x="10047240" y="680040"/>
            <a:ext cx="1661040" cy="419760"/>
          </a:xfrm>
          <a:prstGeom prst="rect">
            <a:avLst/>
          </a:prstGeom>
          <a:ln w="0">
            <a:noFill/>
          </a:ln>
        </p:spPr>
      </p:pic>
      <p:sp>
        <p:nvSpPr>
          <p:cNvPr id="141" name="Rectangle 2"/>
          <p:cNvSpPr/>
          <p:nvPr/>
        </p:nvSpPr>
        <p:spPr>
          <a:xfrm>
            <a:off x="4644000" y="1204560"/>
            <a:ext cx="2699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symétrique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Image 16" descr=""/>
          <p:cNvPicPr/>
          <p:nvPr/>
        </p:nvPicPr>
        <p:blipFill>
          <a:blip r:embed="rId2"/>
          <a:stretch/>
        </p:blipFill>
        <p:spPr>
          <a:xfrm>
            <a:off x="684360" y="559440"/>
            <a:ext cx="672120" cy="736560"/>
          </a:xfrm>
          <a:prstGeom prst="rect">
            <a:avLst/>
          </a:prstGeom>
          <a:ln w="0">
            <a:noFill/>
          </a:ln>
        </p:spPr>
      </p:pic>
      <p:pic>
        <p:nvPicPr>
          <p:cNvPr id="143" name="Image 5" descr=""/>
          <p:cNvPicPr/>
          <p:nvPr/>
        </p:nvPicPr>
        <p:blipFill>
          <a:blip r:embed="rId3"/>
          <a:stretch/>
        </p:blipFill>
        <p:spPr>
          <a:xfrm>
            <a:off x="6139800" y="2768760"/>
            <a:ext cx="3157200" cy="2041920"/>
          </a:xfrm>
          <a:prstGeom prst="rect">
            <a:avLst/>
          </a:prstGeom>
          <a:ln w="0">
            <a:noFill/>
          </a:ln>
        </p:spPr>
      </p:pic>
      <p:pic>
        <p:nvPicPr>
          <p:cNvPr id="144" name="Image 6" descr=""/>
          <p:cNvPicPr/>
          <p:nvPr/>
        </p:nvPicPr>
        <p:blipFill>
          <a:blip r:embed="rId4"/>
          <a:stretch/>
        </p:blipFill>
        <p:spPr>
          <a:xfrm>
            <a:off x="2125440" y="2160000"/>
            <a:ext cx="2914200" cy="2790360"/>
          </a:xfrm>
          <a:prstGeom prst="rect">
            <a:avLst/>
          </a:prstGeom>
          <a:ln w="0">
            <a:noFill/>
          </a:ln>
        </p:spPr>
      </p:pic>
      <p:sp>
        <p:nvSpPr>
          <p:cNvPr id="145" name="Rectangle 11"/>
          <p:cNvSpPr/>
          <p:nvPr/>
        </p:nvSpPr>
        <p:spPr>
          <a:xfrm>
            <a:off x="2160000" y="5337000"/>
            <a:ext cx="2699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par bloc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Rectangle 12"/>
          <p:cNvSpPr/>
          <p:nvPr/>
        </p:nvSpPr>
        <p:spPr>
          <a:xfrm>
            <a:off x="6588000" y="5337000"/>
            <a:ext cx="2699640" cy="42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Chiffrement par flux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LibreOffice/7.4.3.2$MacOSX_X86_64 LibreOffice_project/1048a8393ae2eeec98dff31b5c133c5f1d08b890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2024-03-07T18:13:32Z</dcterms:created>
  <dc:creator>Flavio TAVERNIER</dc:creator>
  <dc:description/>
  <dc:language>fr-FR</dc:language>
  <cp:lastModifiedBy/>
  <dcterms:modified xsi:type="dcterms:W3CDTF">2024-03-27T10:51:20Z</dcterms:modified>
  <cp:revision>178</cp:revision>
  <dc:subject/>
  <dc:title>Présentation PowerPoint</dc:title>
</cp:coreProperties>
</file>